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0"/>
  </p:notesMasterIdLst>
  <p:sldIdLst>
    <p:sldId id="287" r:id="rId2"/>
    <p:sldId id="274" r:id="rId3"/>
    <p:sldId id="279" r:id="rId4"/>
    <p:sldId id="288" r:id="rId5"/>
    <p:sldId id="298" r:id="rId6"/>
    <p:sldId id="289" r:id="rId7"/>
    <p:sldId id="290" r:id="rId8"/>
    <p:sldId id="291" r:id="rId9"/>
    <p:sldId id="312" r:id="rId10"/>
    <p:sldId id="313" r:id="rId11"/>
    <p:sldId id="314" r:id="rId12"/>
    <p:sldId id="315" r:id="rId13"/>
    <p:sldId id="316" r:id="rId14"/>
    <p:sldId id="307" r:id="rId15"/>
    <p:sldId id="308" r:id="rId16"/>
    <p:sldId id="309" r:id="rId17"/>
    <p:sldId id="310" r:id="rId18"/>
    <p:sldId id="31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FFCC00"/>
    <a:srgbClr val="FFFF00"/>
    <a:srgbClr val="FF00FF"/>
    <a:srgbClr val="00FF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6482" autoAdjust="0"/>
  </p:normalViewPr>
  <p:slideViewPr>
    <p:cSldViewPr>
      <p:cViewPr>
        <p:scale>
          <a:sx n="84" d="100"/>
          <a:sy n="84" d="100"/>
        </p:scale>
        <p:origin x="-1515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35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Computer Graphics </a:t>
            </a:r>
            <a:r>
              <a:rPr lang="cs-CZ" b="1" dirty="0" smtClean="0"/>
              <a:t>III </a:t>
            </a:r>
            <a:br>
              <a:rPr lang="cs-CZ" b="1" dirty="0" smtClean="0"/>
            </a:br>
            <a:r>
              <a:rPr lang="en-US" b="1" dirty="0" smtClean="0"/>
              <a:t>Spherical integrals, Light &amp; Radiometry – Exercises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slide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2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1"/>
            <a:ext cx="8964488" cy="692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77424" y="4666784"/>
            <a:ext cx="8559072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Based in these hints</a:t>
            </a:r>
            <a:r>
              <a:rPr lang="cs-CZ" sz="2200" dirty="0" smtClean="0">
                <a:latin typeface="+mj-lt"/>
              </a:rPr>
              <a:t>, </a:t>
            </a:r>
            <a:r>
              <a:rPr lang="en-US" sz="2200" dirty="0" smtClean="0">
                <a:latin typeface="+mj-lt"/>
              </a:rPr>
              <a:t>calculate the solid angle under which we observe the Sun. (We assume </a:t>
            </a:r>
            <a:r>
              <a:rPr lang="en-US" sz="2200" dirty="0" smtClean="0">
                <a:latin typeface="+mj-lt"/>
              </a:rPr>
              <a:t>the </a:t>
            </a:r>
            <a:r>
              <a:rPr lang="en-US" sz="2200" dirty="0" smtClean="0">
                <a:latin typeface="+mj-lt"/>
              </a:rPr>
              <a:t>Sun is at the zenith.)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903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the irradiance at point</a:t>
            </a:r>
            <a:r>
              <a:rPr lang="cs-CZ" dirty="0" smtClean="0"/>
              <a:t>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on a plane due to a point source with intensity </a:t>
            </a:r>
            <a:r>
              <a:rPr lang="cs-CZ" i="1" dirty="0" smtClean="0"/>
              <a:t>I</a:t>
            </a:r>
            <a:r>
              <a:rPr lang="cs-CZ" dirty="0" smtClean="0"/>
              <a:t>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en-US" dirty="0" smtClean="0"/>
              <a:t>placed at the height </a:t>
            </a:r>
            <a:r>
              <a:rPr lang="cs-CZ" i="1" dirty="0" smtClean="0"/>
              <a:t>h</a:t>
            </a:r>
            <a:r>
              <a:rPr lang="cs-CZ" dirty="0" smtClean="0"/>
              <a:t> </a:t>
            </a:r>
            <a:r>
              <a:rPr lang="en-US" dirty="0" smtClean="0"/>
              <a:t>above the plane</a:t>
            </a:r>
            <a:r>
              <a:rPr lang="cs-CZ" dirty="0" smtClean="0"/>
              <a:t>.</a:t>
            </a:r>
            <a:br>
              <a:rPr lang="cs-CZ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The segment connecting point </a:t>
            </a:r>
            <a:r>
              <a:rPr lang="cs-CZ" b="1" dirty="0" smtClean="0"/>
              <a:t>x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to the light position </a:t>
            </a:r>
            <a:r>
              <a:rPr lang="cs-CZ" b="1" dirty="0" smtClean="0"/>
              <a:t>p</a:t>
            </a:r>
            <a:r>
              <a:rPr lang="cs-CZ" dirty="0" smtClean="0"/>
              <a:t> </a:t>
            </a:r>
            <a:r>
              <a:rPr lang="en-US" dirty="0" smtClean="0"/>
              <a:t>makes the </a:t>
            </a:r>
            <a:br>
              <a:rPr lang="en-US" dirty="0" smtClean="0"/>
            </a:br>
            <a:r>
              <a:rPr lang="en-US" dirty="0" smtClean="0"/>
              <a:t>angle </a:t>
            </a:r>
            <a:r>
              <a:rPr lang="cs-CZ" dirty="0" smtClean="0">
                <a:latin typeface="Symbol" pitchFamily="18" charset="2"/>
              </a:rPr>
              <a:t>q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/>
              <a:t>w</a:t>
            </a:r>
            <a:r>
              <a:rPr lang="en-US" dirty="0" smtClean="0"/>
              <a:t>ith the normal of the plane.</a:t>
            </a:r>
            <a:endParaRPr lang="cs-CZ" dirty="0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Irradiance due to a point source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graphicFrame>
        <p:nvGraphicFramePr>
          <p:cNvPr id="41986" name="Object 8"/>
          <p:cNvGraphicFramePr>
            <a:graphicFrameLocks noChangeAspect="1"/>
          </p:cNvGraphicFramePr>
          <p:nvPr/>
        </p:nvGraphicFramePr>
        <p:xfrm>
          <a:off x="3708400" y="2386013"/>
          <a:ext cx="4897438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" name="CorelDRAW" r:id="rId3" imgW="5287320" imgH="4989600" progId="CorelDRAW.Graphic.11">
                  <p:embed/>
                </p:oleObj>
              </mc:Choice>
              <mc:Fallback>
                <p:oleObj name="CorelDRAW" r:id="rId3" imgW="5287320" imgH="49896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386013"/>
                        <a:ext cx="4897438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5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Irradiance due to a point source</a:t>
            </a:r>
            <a:endParaRPr lang="en-US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413385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Irradiance of a point on a plane lit by a point source:</a:t>
            </a:r>
            <a:endParaRPr lang="cs-CZ" dirty="0" smtClean="0"/>
          </a:p>
          <a:p>
            <a:pPr lvl="1" eaLnBrk="1" hangingPunct="1"/>
            <a:endParaRPr lang="cs-CZ" sz="2400" dirty="0" smtClean="0"/>
          </a:p>
          <a:p>
            <a:pPr lvl="1" eaLnBrk="1" hangingPunct="1"/>
            <a:endParaRPr lang="en-US" sz="2400" dirty="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11188" y="2041301"/>
          <a:ext cx="3354387" cy="376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2" name="Rovnice" r:id="rId3" imgW="1536480" imgH="1726920" progId="Equation.3">
                  <p:embed/>
                </p:oleObj>
              </mc:Choice>
              <mc:Fallback>
                <p:oleObj name="Rovnice" r:id="rId3" imgW="153648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041301"/>
                        <a:ext cx="3354387" cy="3763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3708400" y="2386037"/>
          <a:ext cx="4897438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3" name="CorelDRAW" r:id="rId5" imgW="5287320" imgH="4989600" progId="CorelDRAW.Graphic.11">
                  <p:embed/>
                </p:oleObj>
              </mc:Choice>
              <mc:Fallback>
                <p:oleObj name="CorelDRAW" r:id="rId5" imgW="5287320" imgH="49896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386037"/>
                        <a:ext cx="4897438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Area light sources</a:t>
            </a:r>
            <a:endParaRPr lang="cs-CZ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6684"/>
            <a:ext cx="8229600" cy="4646612"/>
          </a:xfrm>
        </p:spPr>
        <p:txBody>
          <a:bodyPr/>
          <a:lstStyle/>
          <a:p>
            <a:pPr eaLnBrk="1" hangingPunct="1"/>
            <a:r>
              <a:rPr lang="en-US" dirty="0" smtClean="0"/>
              <a:t>Emission of an area light source is fully described by the emitted radiance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err="1" smtClean="0"/>
              <a:t>x</a:t>
            </a:r>
            <a:r>
              <a:rPr lang="cs-CZ" dirty="0" err="1" smtClean="0"/>
              <a:t>,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en-US" dirty="0" smtClean="0"/>
              <a:t>for all positions on the source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and all directions</a:t>
            </a:r>
            <a:r>
              <a:rPr lang="cs-CZ" dirty="0" smtClean="0"/>
              <a:t>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.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en-US" dirty="0" smtClean="0"/>
              <a:t>The total emitted power (flux) is given by an integral of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err="1" smtClean="0"/>
              <a:t>x</a:t>
            </a:r>
            <a:r>
              <a:rPr lang="cs-CZ" dirty="0" err="1" smtClean="0"/>
              <a:t>,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en-US" dirty="0" smtClean="0"/>
              <a:t>over the surface of the light source and all directions.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lvl="1" eaLnBrk="1" hangingPunct="1"/>
            <a:endParaRPr lang="cs-CZ" sz="2000" i="1" dirty="0" smtClean="0"/>
          </a:p>
        </p:txBody>
      </p:sp>
      <p:grpSp>
        <p:nvGrpSpPr>
          <p:cNvPr id="9" name="Skupina 8"/>
          <p:cNvGrpSpPr/>
          <p:nvPr/>
        </p:nvGrpSpPr>
        <p:grpSpPr>
          <a:xfrm>
            <a:off x="2483768" y="4221088"/>
            <a:ext cx="4104456" cy="1152128"/>
            <a:chOff x="2483768" y="3933056"/>
            <a:chExt cx="4104456" cy="1152128"/>
          </a:xfrm>
        </p:grpSpPr>
        <p:graphicFrame>
          <p:nvGraphicFramePr>
            <p:cNvPr id="4098" name="Object 4"/>
            <p:cNvGraphicFramePr>
              <a:graphicFrameLocks noChangeAspect="1"/>
            </p:cNvGraphicFramePr>
            <p:nvPr/>
          </p:nvGraphicFramePr>
          <p:xfrm>
            <a:off x="2696369" y="4149080"/>
            <a:ext cx="3751263" cy="83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53" name="Rovnice" r:id="rId3" imgW="1765080" imgH="393480" progId="Equation.3">
                    <p:embed/>
                  </p:oleObj>
                </mc:Choice>
                <mc:Fallback>
                  <p:oleObj name="Rovnice" r:id="rId3" imgW="1765080" imgH="393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6369" y="4149080"/>
                          <a:ext cx="3751263" cy="835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2483768" y="3933056"/>
              <a:ext cx="4104456" cy="115212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the relationship between the emitted radiant exitance </a:t>
            </a:r>
            <a:r>
              <a:rPr lang="cs-CZ" dirty="0" smtClean="0"/>
              <a:t>(</a:t>
            </a:r>
            <a:r>
              <a:rPr lang="en-US" dirty="0" smtClean="0"/>
              <a:t>radiosity</a:t>
            </a:r>
            <a:r>
              <a:rPr lang="cs-CZ" dirty="0" smtClean="0"/>
              <a:t>) </a:t>
            </a:r>
            <a:r>
              <a:rPr lang="cs-CZ" i="1" dirty="0" err="1" smtClean="0"/>
              <a:t>B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 and</a:t>
            </a:r>
            <a:r>
              <a:rPr lang="en-US" dirty="0" smtClean="0"/>
              <a:t> emitted radiance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en-US" dirty="0" smtClean="0"/>
              <a:t>for a Lambertian area light </a:t>
            </a:r>
            <a:r>
              <a:rPr lang="en-US" dirty="0" smtClean="0"/>
              <a:t>source</a:t>
            </a:r>
            <a:r>
              <a:rPr lang="en-US" dirty="0"/>
              <a:t>?</a:t>
            </a:r>
            <a:r>
              <a:rPr lang="cs-CZ" dirty="0" smtClean="0"/>
              <a:t> </a:t>
            </a:r>
            <a:endParaRPr lang="cs-CZ" dirty="0" smtClean="0"/>
          </a:p>
          <a:p>
            <a:pPr lvl="1" eaLnBrk="1" hangingPunct="1"/>
            <a:endParaRPr lang="cs-CZ" dirty="0" smtClean="0"/>
          </a:p>
          <a:p>
            <a:pPr lvl="1" algn="ctr" eaLnBrk="1" hangingPunct="1">
              <a:buNone/>
            </a:pPr>
            <a:r>
              <a:rPr lang="en-US" b="1" dirty="0" smtClean="0"/>
              <a:t>Lambertian source</a:t>
            </a:r>
            <a:r>
              <a:rPr lang="cs-CZ" b="1" dirty="0" smtClean="0"/>
              <a:t> = </a:t>
            </a:r>
            <a:endParaRPr lang="en-US" b="1" dirty="0" smtClean="0"/>
          </a:p>
          <a:p>
            <a:pPr lvl="1" algn="ctr" eaLnBrk="1" hangingPunct="1">
              <a:buNone/>
            </a:pPr>
            <a:r>
              <a:rPr lang="en-US" b="1" dirty="0" smtClean="0"/>
              <a:t>emitted radiance does not depend on the direction </a:t>
            </a:r>
            <a:r>
              <a:rPr lang="cs-CZ" b="1" dirty="0" smtClean="0">
                <a:latin typeface="Symbol" pitchFamily="18" charset="2"/>
              </a:rPr>
              <a:t>w</a:t>
            </a:r>
            <a:br>
              <a:rPr lang="cs-CZ" b="1" dirty="0" smtClean="0">
                <a:latin typeface="Symbol" pitchFamily="18" charset="2"/>
              </a:rPr>
            </a:br>
            <a:r>
              <a:rPr lang="cs-CZ" dirty="0" smtClean="0">
                <a:latin typeface="Symbol" pitchFamily="18" charset="2"/>
              </a:rPr>
              <a:t/>
            </a:r>
            <a:br>
              <a:rPr lang="cs-CZ" dirty="0" smtClean="0">
                <a:latin typeface="Symbol" pitchFamily="18" charset="2"/>
              </a:rPr>
            </a:b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=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). 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Diffuse </a:t>
            </a:r>
            <a:r>
              <a:rPr lang="cs-CZ" dirty="0" smtClean="0"/>
              <a:t>(</a:t>
            </a:r>
            <a:r>
              <a:rPr lang="en-US" dirty="0" smtClean="0"/>
              <a:t>Lambertian</a:t>
            </a:r>
            <a:r>
              <a:rPr lang="cs-CZ" dirty="0" smtClean="0"/>
              <a:t>) </a:t>
            </a:r>
            <a:r>
              <a:rPr lang="en-US" dirty="0" smtClean="0"/>
              <a:t>light source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Diffuse </a:t>
            </a:r>
            <a:r>
              <a:rPr lang="cs-CZ" dirty="0"/>
              <a:t>(</a:t>
            </a:r>
            <a:r>
              <a:rPr lang="en-US" dirty="0"/>
              <a:t>Lambertian</a:t>
            </a:r>
            <a:r>
              <a:rPr lang="cs-CZ" dirty="0"/>
              <a:t>) </a:t>
            </a:r>
            <a:r>
              <a:rPr lang="en-US" dirty="0"/>
              <a:t>light source</a:t>
            </a:r>
            <a:endParaRPr lang="cs-CZ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454"/>
            <a:ext cx="8229600" cy="5149874"/>
          </a:xfrm>
        </p:spPr>
        <p:txBody>
          <a:bodyPr/>
          <a:lstStyle/>
          <a:p>
            <a:pPr eaLnBrk="1" hangingPunct="1"/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en-US" dirty="0" smtClean="0"/>
              <a:t>is constant in </a:t>
            </a:r>
            <a:r>
              <a:rPr lang="cs-CZ" dirty="0" smtClean="0">
                <a:latin typeface="Symbol" pitchFamily="18" charset="2"/>
              </a:rPr>
              <a:t>w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en-US" dirty="0" smtClean="0"/>
              <a:t>Radiosity</a:t>
            </a:r>
            <a:r>
              <a:rPr lang="cs-CZ" dirty="0" smtClean="0"/>
              <a:t>: </a:t>
            </a:r>
            <a:r>
              <a:rPr lang="cs-CZ" dirty="0" err="1" smtClean="0"/>
              <a:t>B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 = </a:t>
            </a:r>
            <a:r>
              <a:rPr lang="cs-CZ" dirty="0" err="1" smtClean="0">
                <a:latin typeface="Symbol" pitchFamily="18" charset="2"/>
              </a:rPr>
              <a:t>p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</a:t>
            </a:r>
          </a:p>
          <a:p>
            <a:pPr lvl="1" eaLnBrk="1" hangingPunct="1"/>
            <a:endParaRPr lang="cs-CZ" sz="2000" i="1" dirty="0" smtClean="0"/>
          </a:p>
          <a:p>
            <a:pPr lvl="1" eaLnBrk="1" hangingPunct="1"/>
            <a:endParaRPr lang="cs-CZ" sz="2000" i="1" dirty="0" smtClean="0"/>
          </a:p>
          <a:p>
            <a:pPr lvl="1" eaLnBrk="1" hangingPunct="1"/>
            <a:endParaRPr lang="cs-CZ" sz="2000" i="1" dirty="0" smtClean="0"/>
          </a:p>
          <a:p>
            <a:pPr lvl="1" eaLnBrk="1" hangingPunct="1"/>
            <a:endParaRPr lang="cs-CZ" sz="2000" i="1" dirty="0" smtClean="0"/>
          </a:p>
          <a:p>
            <a:pPr lvl="1" eaLnBrk="1" hangingPunct="1"/>
            <a:endParaRPr lang="cs-CZ" sz="2000" i="1" dirty="0" smtClean="0"/>
          </a:p>
          <a:p>
            <a:pPr lvl="1" eaLnBrk="1" hangingPunct="1">
              <a:buNone/>
            </a:pPr>
            <a:endParaRPr lang="cs-CZ" sz="2000" i="1" dirty="0" smtClean="0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6444208" y="3789040"/>
            <a:ext cx="439261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cs-CZ" sz="2000" i="1" dirty="0">
              <a:solidFill>
                <a:srgbClr val="FF0000"/>
              </a:solidFill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2646363" y="3057525"/>
          <a:ext cx="3913187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7" name="Rovnice" r:id="rId3" imgW="1841400" imgH="888840" progId="Equation.3">
                  <p:embed/>
                </p:oleObj>
              </mc:Choice>
              <mc:Fallback>
                <p:oleObj name="Rovnice" r:id="rId3" imgW="1841400" imgH="8888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3057525"/>
                        <a:ext cx="3913187" cy="188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3272" cy="4530725"/>
          </a:xfrm>
        </p:spPr>
        <p:txBody>
          <a:bodyPr/>
          <a:lstStyle/>
          <a:p>
            <a:pPr eaLnBrk="1" hangingPunct="1"/>
            <a:r>
              <a:rPr lang="en-US" dirty="0" smtClean="0"/>
              <a:t>What is the total emitted power (flux) </a:t>
            </a:r>
            <a:r>
              <a:rPr lang="cs-CZ" dirty="0" smtClean="0">
                <a:latin typeface="Symbol" pitchFamily="18" charset="2"/>
              </a:rPr>
              <a:t>F</a:t>
            </a:r>
            <a:r>
              <a:rPr lang="cs-CZ" dirty="0" smtClean="0"/>
              <a:t> </a:t>
            </a:r>
            <a:r>
              <a:rPr lang="en-US" dirty="0" smtClean="0"/>
              <a:t>of a </a:t>
            </a:r>
            <a:r>
              <a:rPr lang="en-US" b="1" dirty="0" smtClean="0"/>
              <a:t>uniform</a:t>
            </a:r>
            <a:r>
              <a:rPr lang="cs-CZ" dirty="0" smtClean="0"/>
              <a:t> </a:t>
            </a:r>
            <a:r>
              <a:rPr lang="en-US" dirty="0" smtClean="0"/>
              <a:t>Lambertian area light source which emits radiance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endParaRPr lang="cs-CZ" i="1" baseline="-25000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Uniform source </a:t>
            </a:r>
            <a:r>
              <a:rPr lang="cs-CZ" dirty="0" smtClean="0"/>
              <a:t>–</a:t>
            </a:r>
            <a:r>
              <a:rPr lang="en-US" dirty="0" smtClean="0"/>
              <a:t> </a:t>
            </a:r>
            <a:r>
              <a:rPr lang="cs-CZ" dirty="0" smtClean="0"/>
              <a:t>radiance </a:t>
            </a:r>
            <a:r>
              <a:rPr lang="en-US" dirty="0" smtClean="0"/>
              <a:t>does not depend on the position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= </a:t>
            </a:r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 = </a:t>
            </a:r>
            <a:r>
              <a:rPr lang="cs-CZ" dirty="0" err="1" smtClean="0"/>
              <a:t>const</a:t>
            </a:r>
            <a:r>
              <a:rPr lang="cs-CZ" dirty="0" smtClean="0"/>
              <a:t>.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Uniform Lambertian light source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Lambertian light source</a:t>
            </a:r>
            <a:endParaRPr lang="cs-CZ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454"/>
            <a:ext cx="8229600" cy="5149874"/>
          </a:xfrm>
        </p:spPr>
        <p:txBody>
          <a:bodyPr/>
          <a:lstStyle/>
          <a:p>
            <a:pPr lvl="1" eaLnBrk="1" hangingPunct="1">
              <a:buNone/>
            </a:pPr>
            <a:endParaRPr lang="cs-CZ" sz="2000" i="1" dirty="0" smtClean="0"/>
          </a:p>
          <a:p>
            <a:endParaRPr lang="cs-CZ" i="1" dirty="0" smtClean="0"/>
          </a:p>
          <a:p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</a:t>
            </a:r>
            <a:r>
              <a:rPr lang="en-US" dirty="0" smtClean="0"/>
              <a:t>is constant in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and </a:t>
            </a:r>
            <a:r>
              <a:rPr lang="cs-CZ" b="1" dirty="0" smtClean="0">
                <a:latin typeface="Symbol" pitchFamily="18" charset="2"/>
              </a:rPr>
              <a:t>w</a:t>
            </a:r>
          </a:p>
          <a:p>
            <a:pPr lvl="1"/>
            <a:endParaRPr lang="cs-CZ" dirty="0" smtClean="0"/>
          </a:p>
          <a:p>
            <a:pPr algn="ctr">
              <a:buNone/>
            </a:pPr>
            <a:r>
              <a:rPr lang="cs-CZ" b="1" dirty="0" err="1" smtClean="0">
                <a:latin typeface="Symbol" pitchFamily="18" charset="2"/>
              </a:rPr>
              <a:t>F</a:t>
            </a:r>
            <a:r>
              <a:rPr lang="cs-CZ" b="1" i="1" baseline="-25000" dirty="0" err="1" smtClean="0"/>
              <a:t>e</a:t>
            </a:r>
            <a:r>
              <a:rPr lang="cs-CZ" b="1" dirty="0" smtClean="0"/>
              <a:t> = A </a:t>
            </a:r>
            <a:r>
              <a:rPr lang="cs-CZ" b="1" dirty="0" err="1" smtClean="0"/>
              <a:t>B</a:t>
            </a:r>
            <a:r>
              <a:rPr lang="cs-CZ" b="1" i="1" baseline="-25000" dirty="0" err="1" smtClean="0"/>
              <a:t>e</a:t>
            </a:r>
            <a:r>
              <a:rPr lang="cs-CZ" b="1" i="1" dirty="0" smtClean="0"/>
              <a:t> = </a:t>
            </a:r>
            <a:r>
              <a:rPr lang="cs-CZ" b="1" dirty="0" smtClean="0">
                <a:latin typeface="Symbol" pitchFamily="18" charset="2"/>
              </a:rPr>
              <a:t>p </a:t>
            </a:r>
            <a:r>
              <a:rPr lang="cs-CZ" b="1" dirty="0" smtClean="0"/>
              <a:t>A</a:t>
            </a:r>
            <a:r>
              <a:rPr lang="cs-CZ" b="1" dirty="0" smtClean="0">
                <a:latin typeface="Symbol" pitchFamily="18" charset="2"/>
              </a:rPr>
              <a:t> </a:t>
            </a:r>
            <a:r>
              <a:rPr lang="cs-CZ" b="1" i="1" dirty="0" err="1" smtClean="0"/>
              <a:t>L</a:t>
            </a:r>
            <a:r>
              <a:rPr lang="cs-CZ" b="1" i="1" baseline="-25000" dirty="0" err="1" smtClean="0"/>
              <a:t>e</a:t>
            </a:r>
            <a:endParaRPr lang="cs-CZ" b="1" dirty="0" smtClean="0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6444208" y="3789040"/>
            <a:ext cx="439261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cs-CZ" sz="2000" i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248" cy="4925144"/>
          </a:xfrm>
        </p:spPr>
        <p:txBody>
          <a:bodyPr/>
          <a:lstStyle/>
          <a:p>
            <a:pPr eaLnBrk="1" hangingPunct="1"/>
            <a:r>
              <a:rPr lang="en-US" dirty="0" smtClean="0"/>
              <a:t>Calculate the surface area of a unit sphere.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r>
              <a:rPr lang="en-US" dirty="0" smtClean="0"/>
              <a:t>Calculate the surface area of a spherical cap delimited by the angle </a:t>
            </a:r>
            <a:r>
              <a:rPr lang="cs-CZ" dirty="0" smtClean="0">
                <a:latin typeface="Symbol" pitchFamily="18" charset="2"/>
              </a:rPr>
              <a:t>q</a:t>
            </a:r>
            <a:r>
              <a:rPr lang="cs-CZ" baseline="-25000" dirty="0" smtClean="0"/>
              <a:t>0</a:t>
            </a:r>
            <a:r>
              <a:rPr lang="en-US" dirty="0"/>
              <a:t> </a:t>
            </a:r>
            <a:r>
              <a:rPr lang="en-US" dirty="0" smtClean="0"/>
              <a:t>measured from </a:t>
            </a:r>
            <a:r>
              <a:rPr lang="en-US" dirty="0"/>
              <a:t>the north pole</a:t>
            </a:r>
            <a:r>
              <a:rPr lang="cs-CZ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Calculate </a:t>
            </a:r>
            <a:r>
              <a:rPr lang="en-US" dirty="0" smtClean="0"/>
              <a:t>the surface area of a spherical wedge with angle</a:t>
            </a:r>
            <a:r>
              <a:rPr lang="cs-CZ" dirty="0" smtClean="0"/>
              <a:t> </a:t>
            </a:r>
            <a:r>
              <a:rPr lang="cs-CZ" dirty="0" smtClean="0">
                <a:latin typeface="Symbol" pitchFamily="18" charset="2"/>
              </a:rPr>
              <a:t>f</a:t>
            </a:r>
            <a:r>
              <a:rPr lang="cs-CZ" baseline="-25000" dirty="0" smtClean="0"/>
              <a:t>0</a:t>
            </a:r>
            <a:r>
              <a:rPr lang="cs-CZ" dirty="0" smtClean="0"/>
              <a:t>.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Surface area of a (subset of a) sphere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the solid angle under which we observe an (infinite) plane from a point outside of the plane</a:t>
            </a:r>
            <a:r>
              <a:rPr lang="cs-CZ" dirty="0" smtClean="0"/>
              <a:t>?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en-US" dirty="0" smtClean="0"/>
              <a:t>Calculate the solid angle under which we observe a sphere with radius </a:t>
            </a:r>
            <a:r>
              <a:rPr lang="cs-CZ" i="1" dirty="0" smtClean="0"/>
              <a:t>R</a:t>
            </a:r>
            <a:r>
              <a:rPr lang="cs-CZ" dirty="0" smtClean="0"/>
              <a:t>, </a:t>
            </a:r>
            <a:r>
              <a:rPr lang="en-US" dirty="0" smtClean="0"/>
              <a:t>the center of which is at the distance </a:t>
            </a:r>
            <a:r>
              <a:rPr lang="en-US" i="1" dirty="0" smtClean="0"/>
              <a:t>D</a:t>
            </a:r>
            <a:r>
              <a:rPr lang="en-US" dirty="0" smtClean="0"/>
              <a:t> from the </a:t>
            </a:r>
            <a:r>
              <a:rPr lang="en-US" dirty="0" smtClean="0"/>
              <a:t>observer</a:t>
            </a:r>
            <a:r>
              <a:rPr lang="en-US" dirty="0"/>
              <a:t>.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Solid angle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Isotropic point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Q: </a:t>
            </a:r>
            <a:r>
              <a:rPr lang="en-US" dirty="0" smtClean="0"/>
              <a:t>What is the emitted power (flux) of an isotropic point light source with intensity that is a constant </a:t>
            </a:r>
            <a:r>
              <a:rPr lang="en-US" i="1" dirty="0" smtClean="0"/>
              <a:t>I</a:t>
            </a:r>
            <a:r>
              <a:rPr lang="en-US" dirty="0" smtClean="0"/>
              <a:t> in all </a:t>
            </a:r>
            <a:r>
              <a:rPr lang="en-US" dirty="0" smtClean="0"/>
              <a:t>directions</a:t>
            </a:r>
            <a:r>
              <a:rPr lang="en-US" dirty="0"/>
              <a:t>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Isotropic point light</a:t>
            </a:r>
            <a:endParaRPr lang="en-US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A: </a:t>
            </a:r>
            <a:r>
              <a:rPr lang="en-US" dirty="0" smtClean="0"/>
              <a:t>Total flux</a:t>
            </a:r>
            <a:r>
              <a:rPr lang="cs-CZ" dirty="0" smtClean="0"/>
              <a:t>: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00815"/>
              </p:ext>
            </p:extLst>
          </p:nvPr>
        </p:nvGraphicFramePr>
        <p:xfrm>
          <a:off x="392113" y="2051050"/>
          <a:ext cx="4533900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" name="Rovnice" r:id="rId3" imgW="2133360" imgH="1295280" progId="Equation.3">
                  <p:embed/>
                </p:oleObj>
              </mc:Choice>
              <mc:Fallback>
                <p:oleObj name="Rovnice" r:id="rId3" imgW="2133360" imgH="1295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2051050"/>
                        <a:ext cx="4533900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827088" y="5229225"/>
          <a:ext cx="99853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8" name="Rovnice" r:id="rId5" imgW="469800" imgH="393480" progId="Equation.3">
                  <p:embed/>
                </p:oleObj>
              </mc:Choice>
              <mc:Fallback>
                <p:oleObj name="Rovnice" r:id="rId5" imgW="4698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229225"/>
                        <a:ext cx="99853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5076825" y="2206625"/>
          <a:ext cx="3570288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" name="CorelDRAW" r:id="rId7" imgW="4599360" imgH="4599360" progId="CorelDRAW.Graphic.11">
                  <p:embed/>
                </p:oleObj>
              </mc:Choice>
              <mc:Fallback>
                <p:oleObj name="CorelDRAW" r:id="rId7" imgW="4599360" imgH="4599360" progId="CorelDRAW.Graphic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206625"/>
                        <a:ext cx="3570288" cy="352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spot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power (flux) of a point source with radiant intensity given by:</a:t>
            </a:r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867025" y="2636838"/>
          <a:ext cx="31877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Rovnice" r:id="rId3" imgW="1460160" imgH="253800" progId="Equation.3">
                  <p:embed/>
                </p:oleObj>
              </mc:Choice>
              <mc:Fallback>
                <p:oleObj name="Rovnice" r:id="rId3" imgW="146016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2636838"/>
                        <a:ext cx="3187700" cy="5540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8323" t="22882" r="53106" b="45647"/>
          <a:stretch/>
        </p:blipFill>
        <p:spPr bwMode="auto">
          <a:xfrm>
            <a:off x="2627784" y="3646850"/>
            <a:ext cx="3526972" cy="21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5364088" y="3789040"/>
            <a:ext cx="79066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power (flux) of a point light source with radiant intensity given by: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12898"/>
            <a:ext cx="4627245" cy="158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Spotlight with linear angular fall-off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lang="cs-CZ" dirty="0" err="1" smtClean="0"/>
              <a:t>ýpočet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97" y="116632"/>
            <a:ext cx="8546783" cy="503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08" y="5085184"/>
            <a:ext cx="8641080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What is the irradiance </a:t>
            </a:r>
            <a:r>
              <a:rPr lang="cs-CZ" i="1" dirty="0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) </a:t>
            </a:r>
            <a:r>
              <a:rPr lang="en-US" dirty="0" smtClean="0"/>
              <a:t>at point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due to a uniform Lambertian area source observed from point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under the solid angle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?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Irradiance due to a Lambertian light source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4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4397</TotalTime>
  <Words>646</Words>
  <Application>Microsoft Office PowerPoint</Application>
  <PresentationFormat>Předvádění na obrazovce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Hrany</vt:lpstr>
      <vt:lpstr>Rovnice</vt:lpstr>
      <vt:lpstr>CorelDRAW</vt:lpstr>
      <vt:lpstr>Computer Graphics III  Spherical integrals, Light &amp; Radiometry – Exercises</vt:lpstr>
      <vt:lpstr>Surface area of a (subset of a) sphere</vt:lpstr>
      <vt:lpstr>Solid angle</vt:lpstr>
      <vt:lpstr>Isotropic point light</vt:lpstr>
      <vt:lpstr>Isotropic point light</vt:lpstr>
      <vt:lpstr>Cosine spot light</vt:lpstr>
      <vt:lpstr>Spotlight with linear angular fall-off</vt:lpstr>
      <vt:lpstr>Výpočet</vt:lpstr>
      <vt:lpstr>Irradiance due to a Lambertian light source</vt:lpstr>
      <vt:lpstr>Prezentace aplikace PowerPoint</vt:lpstr>
      <vt:lpstr>Prezentace aplikace PowerPoint</vt:lpstr>
      <vt:lpstr>Irradiance due to a point source</vt:lpstr>
      <vt:lpstr>Irradiance due to a point source</vt:lpstr>
      <vt:lpstr>Area light sources</vt:lpstr>
      <vt:lpstr>Diffuse (Lambertian) light source</vt:lpstr>
      <vt:lpstr>Diffuse (Lambertian) light source</vt:lpstr>
      <vt:lpstr>Uniform Lambertian light source</vt:lpstr>
      <vt:lpstr>Uniform Lambertian light source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Radiometrie - Cvičení - Počítačová grafika III (NPGR010)</dc:title>
  <dc:creator>Jaroslav Křivánek</dc:creator>
  <cp:lastModifiedBy>Jaroslav Krivanek</cp:lastModifiedBy>
  <cp:revision>2903</cp:revision>
  <dcterms:created xsi:type="dcterms:W3CDTF">2006-11-17T09:10:54Z</dcterms:created>
  <dcterms:modified xsi:type="dcterms:W3CDTF">2015-10-14T19:46:21Z</dcterms:modified>
</cp:coreProperties>
</file>